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258" r:id="rId3"/>
    <p:sldId id="363" r:id="rId4"/>
    <p:sldId id="334" r:id="rId5"/>
    <p:sldId id="367" r:id="rId6"/>
    <p:sldId id="353" r:id="rId7"/>
    <p:sldId id="361" r:id="rId8"/>
    <p:sldId id="325" r:id="rId9"/>
    <p:sldId id="263" r:id="rId10"/>
    <p:sldId id="264" r:id="rId11"/>
    <p:sldId id="265" r:id="rId12"/>
    <p:sldId id="266" r:id="rId13"/>
    <p:sldId id="269" r:id="rId14"/>
    <p:sldId id="271" r:id="rId15"/>
    <p:sldId id="368" r:id="rId16"/>
    <p:sldId id="272" r:id="rId17"/>
    <p:sldId id="355" r:id="rId18"/>
    <p:sldId id="280" r:id="rId19"/>
    <p:sldId id="357" r:id="rId20"/>
    <p:sldId id="356" r:id="rId21"/>
    <p:sldId id="279" r:id="rId22"/>
    <p:sldId id="343" r:id="rId23"/>
    <p:sldId id="285" r:id="rId24"/>
    <p:sldId id="286" r:id="rId25"/>
    <p:sldId id="358" r:id="rId26"/>
    <p:sldId id="359" r:id="rId27"/>
    <p:sldId id="289" r:id="rId28"/>
    <p:sldId id="344" r:id="rId29"/>
    <p:sldId id="290" r:id="rId30"/>
    <p:sldId id="346" r:id="rId31"/>
    <p:sldId id="347" r:id="rId32"/>
    <p:sldId id="292" r:id="rId33"/>
    <p:sldId id="348" r:id="rId34"/>
    <p:sldId id="349" r:id="rId35"/>
    <p:sldId id="287" r:id="rId36"/>
    <p:sldId id="351" r:id="rId37"/>
    <p:sldId id="303" r:id="rId38"/>
    <p:sldId id="327" r:id="rId39"/>
    <p:sldId id="304" r:id="rId40"/>
    <p:sldId id="307" r:id="rId41"/>
    <p:sldId id="309" r:id="rId42"/>
    <p:sldId id="310" r:id="rId43"/>
    <p:sldId id="354" r:id="rId44"/>
    <p:sldId id="314" r:id="rId45"/>
    <p:sldId id="329" r:id="rId46"/>
    <p:sldId id="317" r:id="rId47"/>
    <p:sldId id="318" r:id="rId48"/>
    <p:sldId id="319" r:id="rId49"/>
    <p:sldId id="320" r:id="rId50"/>
    <p:sldId id="321" r:id="rId51"/>
    <p:sldId id="25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91" autoAdjust="0"/>
    <p:restoredTop sz="94660"/>
  </p:normalViewPr>
  <p:slideViewPr>
    <p:cSldViewPr>
      <p:cViewPr>
        <p:scale>
          <a:sx n="118" d="100"/>
          <a:sy n="118" d="100"/>
        </p:scale>
        <p:origin x="-912" y="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D8CC2-12BE-4BFD-B9D0-8F40392035C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230FD0-39B2-4A2B-B1D1-8A13DC8837F0}">
      <dgm:prSet/>
      <dgm:spPr/>
      <dgm:t>
        <a:bodyPr/>
        <a:lstStyle/>
        <a:p>
          <a:r>
            <a:rPr lang="en-US" u="sng" dirty="0" smtClean="0"/>
            <a:t>Pre-Screen</a:t>
          </a:r>
          <a:endParaRPr lang="en-US" u="sng" dirty="0"/>
        </a:p>
      </dgm:t>
    </dgm:pt>
    <dgm:pt modelId="{4595B7C7-4E55-48AC-BF4B-A84F27FEC784}" type="parTrans" cxnId="{E30A4F6B-5A84-4533-989E-8F90B8766BF0}">
      <dgm:prSet/>
      <dgm:spPr/>
      <dgm:t>
        <a:bodyPr/>
        <a:lstStyle/>
        <a:p>
          <a:endParaRPr lang="en-US"/>
        </a:p>
      </dgm:t>
    </dgm:pt>
    <dgm:pt modelId="{47A2B9D6-9754-4BA1-A5DF-132A95660F53}" type="sibTrans" cxnId="{E30A4F6B-5A84-4533-989E-8F90B8766BF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3C95916A-3406-4BA0-AFC2-1F05963D4B3A}">
      <dgm:prSet phldrT="[Text]" custT="1"/>
      <dgm:spPr/>
      <dgm:t>
        <a:bodyPr/>
        <a:lstStyle/>
        <a:p>
          <a:r>
            <a:rPr lang="en-US" sz="3200" b="1" dirty="0" smtClean="0"/>
            <a:t>PHQ-9</a:t>
          </a:r>
          <a:endParaRPr lang="en-US" sz="3200" b="1" dirty="0"/>
        </a:p>
      </dgm:t>
    </dgm:pt>
    <dgm:pt modelId="{E2C7EF2C-ACAC-4DF7-A58D-5E5570E259EE}" type="parTrans" cxnId="{E9370220-6EE7-4992-9DE9-84CC1F157EE3}">
      <dgm:prSet/>
      <dgm:spPr/>
      <dgm:t>
        <a:bodyPr/>
        <a:lstStyle/>
        <a:p>
          <a:endParaRPr lang="en-US"/>
        </a:p>
      </dgm:t>
    </dgm:pt>
    <dgm:pt modelId="{7444078C-C4A8-4489-B48B-115032FC744D}" type="sibTrans" cxnId="{E9370220-6EE7-4992-9DE9-84CC1F157EE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7B6257EB-34DB-40ED-BA70-D8AC9E3C6261}">
      <dgm:prSet phldrT="[Text]" custT="1"/>
      <dgm:spPr/>
      <dgm:t>
        <a:bodyPr/>
        <a:lstStyle/>
        <a:p>
          <a:r>
            <a:rPr lang="en-US" sz="3200" b="1" dirty="0" smtClean="0"/>
            <a:t>  DAST</a:t>
          </a:r>
          <a:endParaRPr lang="en-US" sz="3200" b="1" dirty="0"/>
        </a:p>
      </dgm:t>
    </dgm:pt>
    <dgm:pt modelId="{EABF294D-0FD1-4F69-A77A-883FCCE248A0}" type="parTrans" cxnId="{F4302677-35BF-4127-B5E5-686D2B1F89AA}">
      <dgm:prSet/>
      <dgm:spPr/>
      <dgm:t>
        <a:bodyPr/>
        <a:lstStyle/>
        <a:p>
          <a:endParaRPr lang="en-US"/>
        </a:p>
      </dgm:t>
    </dgm:pt>
    <dgm:pt modelId="{AE088EF9-3599-409F-B2B7-BE81FA05DB37}" type="sibTrans" cxnId="{F4302677-35BF-4127-B5E5-686D2B1F89A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6F2B71E9-A2DE-46CB-90E3-63A265DEC5B9}">
      <dgm:prSet phldrT="[Text]" custT="1"/>
      <dgm:spPr/>
      <dgm:t>
        <a:bodyPr/>
        <a:lstStyle/>
        <a:p>
          <a:r>
            <a:rPr lang="en-US" sz="3200" b="1" dirty="0" smtClean="0"/>
            <a:t> AUDIT</a:t>
          </a:r>
          <a:endParaRPr lang="en-US" sz="3200" b="1" dirty="0"/>
        </a:p>
      </dgm:t>
    </dgm:pt>
    <dgm:pt modelId="{EE27D349-6337-452C-9F32-E6F0B2FDE471}" type="parTrans" cxnId="{3591BE4C-B978-4FC1-8617-00B0E533BF6A}">
      <dgm:prSet/>
      <dgm:spPr/>
      <dgm:t>
        <a:bodyPr/>
        <a:lstStyle/>
        <a:p>
          <a:endParaRPr lang="en-US"/>
        </a:p>
      </dgm:t>
    </dgm:pt>
    <dgm:pt modelId="{CF43BC1B-3D37-4688-93AB-24BACF33CB7B}" type="sibTrans" cxnId="{3591BE4C-B978-4FC1-8617-00B0E533BF6A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4BE09CE4-13D0-4A2F-A3D1-8FB4500C440B}" type="pres">
      <dgm:prSet presAssocID="{6D4D8CC2-12BE-4BFD-B9D0-8F40392035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436632A-8D7D-4189-94E0-89B9554556EB}" type="pres">
      <dgm:prSet presAssocID="{6D4D8CC2-12BE-4BFD-B9D0-8F40392035C1}" presName="Name1" presStyleCnt="0"/>
      <dgm:spPr/>
    </dgm:pt>
    <dgm:pt modelId="{6EEC858A-487A-4D9A-A53F-5E7393308CCA}" type="pres">
      <dgm:prSet presAssocID="{47A2B9D6-9754-4BA1-A5DF-132A95660F53}" presName="picture_1" presStyleCnt="0"/>
      <dgm:spPr/>
    </dgm:pt>
    <dgm:pt modelId="{4255A268-75B4-41B6-B62E-F6B4DDD14FFB}" type="pres">
      <dgm:prSet presAssocID="{47A2B9D6-9754-4BA1-A5DF-132A95660F53}" presName="pictureRepeatNode" presStyleLbl="alignImgPlace1" presStyleIdx="0" presStyleCnt="4"/>
      <dgm:spPr/>
      <dgm:t>
        <a:bodyPr/>
        <a:lstStyle/>
        <a:p>
          <a:endParaRPr lang="en-US"/>
        </a:p>
      </dgm:t>
    </dgm:pt>
    <dgm:pt modelId="{7B9AFD07-4804-4A70-A703-19A397D1D5E8}" type="pres">
      <dgm:prSet presAssocID="{67230FD0-39B2-4A2B-B1D1-8A13DC8837F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39BE7-591E-4C8F-93DF-3BB49A1CE5D7}" type="pres">
      <dgm:prSet presAssocID="{7444078C-C4A8-4489-B48B-115032FC744D}" presName="picture_2" presStyleCnt="0"/>
      <dgm:spPr/>
    </dgm:pt>
    <dgm:pt modelId="{3D37FD05-71D0-4476-A1A2-B6A4E691C2E9}" type="pres">
      <dgm:prSet presAssocID="{7444078C-C4A8-4489-B48B-115032FC744D}" presName="pictureRepeatNode" presStyleLbl="alignImgPlace1" presStyleIdx="1" presStyleCnt="4" custScaleX="132010" custScaleY="112635" custLinFactNeighborX="-27925" custLinFactNeighborY="1865"/>
      <dgm:spPr/>
      <dgm:t>
        <a:bodyPr/>
        <a:lstStyle/>
        <a:p>
          <a:endParaRPr lang="en-US"/>
        </a:p>
      </dgm:t>
    </dgm:pt>
    <dgm:pt modelId="{50E7396A-CAA1-4C2E-B2E0-99F53C7ACB55}" type="pres">
      <dgm:prSet presAssocID="{3C95916A-3406-4BA0-AFC2-1F05963D4B3A}" presName="line_2" presStyleLbl="parChTrans1D1" presStyleIdx="0" presStyleCnt="3"/>
      <dgm:spPr/>
    </dgm:pt>
    <dgm:pt modelId="{AC59F8E4-9F7B-4B72-9EDC-5387901D0066}" type="pres">
      <dgm:prSet presAssocID="{3C95916A-3406-4BA0-AFC2-1F05963D4B3A}" presName="textparent_2" presStyleLbl="node1" presStyleIdx="0" presStyleCnt="0"/>
      <dgm:spPr/>
    </dgm:pt>
    <dgm:pt modelId="{A153504D-D31C-4395-ABB8-4ED5FD915612}" type="pres">
      <dgm:prSet presAssocID="{3C95916A-3406-4BA0-AFC2-1F05963D4B3A}" presName="text_2" presStyleLbl="revTx" presStyleIdx="0" presStyleCnt="3" custScaleX="1314355" custScaleY="100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F3458-D852-4E3E-A6F5-5B9ED28FDC64}" type="pres">
      <dgm:prSet presAssocID="{AE088EF9-3599-409F-B2B7-BE81FA05DB37}" presName="picture_3" presStyleCnt="0"/>
      <dgm:spPr/>
    </dgm:pt>
    <dgm:pt modelId="{8C7AD055-B3A3-4B5F-B36C-14615B85D8F5}" type="pres">
      <dgm:prSet presAssocID="{AE088EF9-3599-409F-B2B7-BE81FA05DB37}" presName="pictureRepeatNode" presStyleLbl="alignImgPlace1" presStyleIdx="2" presStyleCnt="4" custScaleX="128897" custScaleY="114756"/>
      <dgm:spPr/>
      <dgm:t>
        <a:bodyPr/>
        <a:lstStyle/>
        <a:p>
          <a:endParaRPr lang="en-US"/>
        </a:p>
      </dgm:t>
    </dgm:pt>
    <dgm:pt modelId="{54F9D011-1088-4246-AAEE-DD2713A51F0D}" type="pres">
      <dgm:prSet presAssocID="{7B6257EB-34DB-40ED-BA70-D8AC9E3C6261}" presName="line_3" presStyleLbl="parChTrans1D1" presStyleIdx="1" presStyleCnt="3"/>
      <dgm:spPr/>
    </dgm:pt>
    <dgm:pt modelId="{C4EEF5F8-3970-4A1C-8162-B174F2F29607}" type="pres">
      <dgm:prSet presAssocID="{7B6257EB-34DB-40ED-BA70-D8AC9E3C6261}" presName="textparent_3" presStyleLbl="node1" presStyleIdx="0" presStyleCnt="0"/>
      <dgm:spPr/>
    </dgm:pt>
    <dgm:pt modelId="{46472D96-1A74-48D7-80DA-860E258B5E7E}" type="pres">
      <dgm:prSet presAssocID="{7B6257EB-34DB-40ED-BA70-D8AC9E3C6261}" presName="text_3" presStyleLbl="revTx" presStyleIdx="1" presStyleCnt="3" custScaleX="128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56DF8-0AD4-4A43-96C3-A4BEF7C9409B}" type="pres">
      <dgm:prSet presAssocID="{CF43BC1B-3D37-4688-93AB-24BACF33CB7B}" presName="picture_4" presStyleCnt="0"/>
      <dgm:spPr/>
    </dgm:pt>
    <dgm:pt modelId="{DCCDE7B4-F08B-4001-8EB4-7A6A04B0D1F4}" type="pres">
      <dgm:prSet presAssocID="{CF43BC1B-3D37-4688-93AB-24BACF33CB7B}" presName="pictureRepeatNode" presStyleLbl="alignImgPlace1" presStyleIdx="3" presStyleCnt="4" custScaleX="126132" custScaleY="112465"/>
      <dgm:spPr/>
      <dgm:t>
        <a:bodyPr/>
        <a:lstStyle/>
        <a:p>
          <a:endParaRPr lang="en-US"/>
        </a:p>
      </dgm:t>
    </dgm:pt>
    <dgm:pt modelId="{47F8BE1C-0DB4-4760-8918-A9D2D6E05F0F}" type="pres">
      <dgm:prSet presAssocID="{6F2B71E9-A2DE-46CB-90E3-63A265DEC5B9}" presName="line_4" presStyleLbl="parChTrans1D1" presStyleIdx="2" presStyleCnt="3"/>
      <dgm:spPr/>
    </dgm:pt>
    <dgm:pt modelId="{632FAB7B-FDCF-413E-8856-FDA98B67AD73}" type="pres">
      <dgm:prSet presAssocID="{6F2B71E9-A2DE-46CB-90E3-63A265DEC5B9}" presName="textparent_4" presStyleLbl="node1" presStyleIdx="0" presStyleCnt="0"/>
      <dgm:spPr/>
    </dgm:pt>
    <dgm:pt modelId="{D89B81DB-E037-4EB9-8AA0-72FDB49A134A}" type="pres">
      <dgm:prSet presAssocID="{6F2B71E9-A2DE-46CB-90E3-63A265DEC5B9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B01483-DCB4-4A5D-A7EF-61DFA1E2EEA9}" type="presOf" srcId="{6F2B71E9-A2DE-46CB-90E3-63A265DEC5B9}" destId="{D89B81DB-E037-4EB9-8AA0-72FDB49A134A}" srcOrd="0" destOrd="0" presId="urn:microsoft.com/office/officeart/2008/layout/CircularPictureCallout"/>
    <dgm:cxn modelId="{F4302677-35BF-4127-B5E5-686D2B1F89AA}" srcId="{6D4D8CC2-12BE-4BFD-B9D0-8F40392035C1}" destId="{7B6257EB-34DB-40ED-BA70-D8AC9E3C6261}" srcOrd="2" destOrd="0" parTransId="{EABF294D-0FD1-4F69-A77A-883FCCE248A0}" sibTransId="{AE088EF9-3599-409F-B2B7-BE81FA05DB37}"/>
    <dgm:cxn modelId="{103984AE-2F67-4029-B6F0-C1F80BF8D593}" type="presOf" srcId="{7444078C-C4A8-4489-B48B-115032FC744D}" destId="{3D37FD05-71D0-4476-A1A2-B6A4E691C2E9}" srcOrd="0" destOrd="0" presId="urn:microsoft.com/office/officeart/2008/layout/CircularPictureCallout"/>
    <dgm:cxn modelId="{1C4BB2FC-D1BC-4BEF-9141-373400B65D40}" type="presOf" srcId="{CF43BC1B-3D37-4688-93AB-24BACF33CB7B}" destId="{DCCDE7B4-F08B-4001-8EB4-7A6A04B0D1F4}" srcOrd="0" destOrd="0" presId="urn:microsoft.com/office/officeart/2008/layout/CircularPictureCallout"/>
    <dgm:cxn modelId="{E9370220-6EE7-4992-9DE9-84CC1F157EE3}" srcId="{6D4D8CC2-12BE-4BFD-B9D0-8F40392035C1}" destId="{3C95916A-3406-4BA0-AFC2-1F05963D4B3A}" srcOrd="1" destOrd="0" parTransId="{E2C7EF2C-ACAC-4DF7-A58D-5E5570E259EE}" sibTransId="{7444078C-C4A8-4489-B48B-115032FC744D}"/>
    <dgm:cxn modelId="{545AF1D4-535B-43E3-A351-8AFC8DDF18F8}" type="presOf" srcId="{67230FD0-39B2-4A2B-B1D1-8A13DC8837F0}" destId="{7B9AFD07-4804-4A70-A703-19A397D1D5E8}" srcOrd="0" destOrd="0" presId="urn:microsoft.com/office/officeart/2008/layout/CircularPictureCallout"/>
    <dgm:cxn modelId="{A29E4938-9B9D-4F22-B44C-7E6182D260F6}" type="presOf" srcId="{47A2B9D6-9754-4BA1-A5DF-132A95660F53}" destId="{4255A268-75B4-41B6-B62E-F6B4DDD14FFB}" srcOrd="0" destOrd="0" presId="urn:microsoft.com/office/officeart/2008/layout/CircularPictureCallout"/>
    <dgm:cxn modelId="{E30A4F6B-5A84-4533-989E-8F90B8766BF0}" srcId="{6D4D8CC2-12BE-4BFD-B9D0-8F40392035C1}" destId="{67230FD0-39B2-4A2B-B1D1-8A13DC8837F0}" srcOrd="0" destOrd="0" parTransId="{4595B7C7-4E55-48AC-BF4B-A84F27FEC784}" sibTransId="{47A2B9D6-9754-4BA1-A5DF-132A95660F53}"/>
    <dgm:cxn modelId="{3591BE4C-B978-4FC1-8617-00B0E533BF6A}" srcId="{6D4D8CC2-12BE-4BFD-B9D0-8F40392035C1}" destId="{6F2B71E9-A2DE-46CB-90E3-63A265DEC5B9}" srcOrd="3" destOrd="0" parTransId="{EE27D349-6337-452C-9F32-E6F0B2FDE471}" sibTransId="{CF43BC1B-3D37-4688-93AB-24BACF33CB7B}"/>
    <dgm:cxn modelId="{2E97B846-2BCC-4B9F-8355-3C0A6AA13018}" type="presOf" srcId="{7B6257EB-34DB-40ED-BA70-D8AC9E3C6261}" destId="{46472D96-1A74-48D7-80DA-860E258B5E7E}" srcOrd="0" destOrd="0" presId="urn:microsoft.com/office/officeart/2008/layout/CircularPictureCallout"/>
    <dgm:cxn modelId="{9EEAD862-72B6-4337-95E2-7297C09043C5}" type="presOf" srcId="{3C95916A-3406-4BA0-AFC2-1F05963D4B3A}" destId="{A153504D-D31C-4395-ABB8-4ED5FD915612}" srcOrd="0" destOrd="0" presId="urn:microsoft.com/office/officeart/2008/layout/CircularPictureCallout"/>
    <dgm:cxn modelId="{C2D2BD00-8BFC-40DE-8040-46BC3324D67E}" type="presOf" srcId="{AE088EF9-3599-409F-B2B7-BE81FA05DB37}" destId="{8C7AD055-B3A3-4B5F-B36C-14615B85D8F5}" srcOrd="0" destOrd="0" presId="urn:microsoft.com/office/officeart/2008/layout/CircularPictureCallout"/>
    <dgm:cxn modelId="{742695A2-47E5-4DAB-8D48-09F1AC1878B2}" type="presOf" srcId="{6D4D8CC2-12BE-4BFD-B9D0-8F40392035C1}" destId="{4BE09CE4-13D0-4A2F-A3D1-8FB4500C440B}" srcOrd="0" destOrd="0" presId="urn:microsoft.com/office/officeart/2008/layout/CircularPictureCallout"/>
    <dgm:cxn modelId="{6225AAC5-316C-4503-9BB6-75B1FDA8C1DE}" type="presParOf" srcId="{4BE09CE4-13D0-4A2F-A3D1-8FB4500C440B}" destId="{8436632A-8D7D-4189-94E0-89B9554556EB}" srcOrd="0" destOrd="0" presId="urn:microsoft.com/office/officeart/2008/layout/CircularPictureCallout"/>
    <dgm:cxn modelId="{6663DFCB-2264-4BC9-8E85-45E7C84DBFAC}" type="presParOf" srcId="{8436632A-8D7D-4189-94E0-89B9554556EB}" destId="{6EEC858A-487A-4D9A-A53F-5E7393308CCA}" srcOrd="0" destOrd="0" presId="urn:microsoft.com/office/officeart/2008/layout/CircularPictureCallout"/>
    <dgm:cxn modelId="{D13714CD-228C-4740-930F-AE34E47D0365}" type="presParOf" srcId="{6EEC858A-487A-4D9A-A53F-5E7393308CCA}" destId="{4255A268-75B4-41B6-B62E-F6B4DDD14FFB}" srcOrd="0" destOrd="0" presId="urn:microsoft.com/office/officeart/2008/layout/CircularPictureCallout"/>
    <dgm:cxn modelId="{A6730860-0F6F-40D9-865D-ACB643B26C0C}" type="presParOf" srcId="{8436632A-8D7D-4189-94E0-89B9554556EB}" destId="{7B9AFD07-4804-4A70-A703-19A397D1D5E8}" srcOrd="1" destOrd="0" presId="urn:microsoft.com/office/officeart/2008/layout/CircularPictureCallout"/>
    <dgm:cxn modelId="{CE16CEF1-7EA0-43F7-B80D-0E2E2B2412BC}" type="presParOf" srcId="{8436632A-8D7D-4189-94E0-89B9554556EB}" destId="{BE139BE7-591E-4C8F-93DF-3BB49A1CE5D7}" srcOrd="2" destOrd="0" presId="urn:microsoft.com/office/officeart/2008/layout/CircularPictureCallout"/>
    <dgm:cxn modelId="{A80314C5-6A76-497C-A9D4-B83B1536DE09}" type="presParOf" srcId="{BE139BE7-591E-4C8F-93DF-3BB49A1CE5D7}" destId="{3D37FD05-71D0-4476-A1A2-B6A4E691C2E9}" srcOrd="0" destOrd="0" presId="urn:microsoft.com/office/officeart/2008/layout/CircularPictureCallout"/>
    <dgm:cxn modelId="{556F6B98-74A0-440F-9481-71818A26D725}" type="presParOf" srcId="{8436632A-8D7D-4189-94E0-89B9554556EB}" destId="{50E7396A-CAA1-4C2E-B2E0-99F53C7ACB55}" srcOrd="3" destOrd="0" presId="urn:microsoft.com/office/officeart/2008/layout/CircularPictureCallout"/>
    <dgm:cxn modelId="{8B2ADE5E-8C6E-4C73-9DFD-9D1AA1549C60}" type="presParOf" srcId="{8436632A-8D7D-4189-94E0-89B9554556EB}" destId="{AC59F8E4-9F7B-4B72-9EDC-5387901D0066}" srcOrd="4" destOrd="0" presId="urn:microsoft.com/office/officeart/2008/layout/CircularPictureCallout"/>
    <dgm:cxn modelId="{CB2496C9-5CB4-4B65-BDE9-DD655069FF60}" type="presParOf" srcId="{AC59F8E4-9F7B-4B72-9EDC-5387901D0066}" destId="{A153504D-D31C-4395-ABB8-4ED5FD915612}" srcOrd="0" destOrd="0" presId="urn:microsoft.com/office/officeart/2008/layout/CircularPictureCallout"/>
    <dgm:cxn modelId="{091D584C-4445-46F0-9648-E7725DD5BFB0}" type="presParOf" srcId="{8436632A-8D7D-4189-94E0-89B9554556EB}" destId="{22EF3458-D852-4E3E-A6F5-5B9ED28FDC64}" srcOrd="5" destOrd="0" presId="urn:microsoft.com/office/officeart/2008/layout/CircularPictureCallout"/>
    <dgm:cxn modelId="{A8EF3516-6CAF-43D6-93A9-62F68C5E8E8A}" type="presParOf" srcId="{22EF3458-D852-4E3E-A6F5-5B9ED28FDC64}" destId="{8C7AD055-B3A3-4B5F-B36C-14615B85D8F5}" srcOrd="0" destOrd="0" presId="urn:microsoft.com/office/officeart/2008/layout/CircularPictureCallout"/>
    <dgm:cxn modelId="{0636F222-B6A9-4720-A98F-058E9778D819}" type="presParOf" srcId="{8436632A-8D7D-4189-94E0-89B9554556EB}" destId="{54F9D011-1088-4246-AAEE-DD2713A51F0D}" srcOrd="6" destOrd="0" presId="urn:microsoft.com/office/officeart/2008/layout/CircularPictureCallout"/>
    <dgm:cxn modelId="{AC5A8987-32D0-4295-8BE9-DE6D277A06B0}" type="presParOf" srcId="{8436632A-8D7D-4189-94E0-89B9554556EB}" destId="{C4EEF5F8-3970-4A1C-8162-B174F2F29607}" srcOrd="7" destOrd="0" presId="urn:microsoft.com/office/officeart/2008/layout/CircularPictureCallout"/>
    <dgm:cxn modelId="{273EA26F-B27D-44A2-B44F-F872935A74E2}" type="presParOf" srcId="{C4EEF5F8-3970-4A1C-8162-B174F2F29607}" destId="{46472D96-1A74-48D7-80DA-860E258B5E7E}" srcOrd="0" destOrd="0" presId="urn:microsoft.com/office/officeart/2008/layout/CircularPictureCallout"/>
    <dgm:cxn modelId="{FBC438D2-B493-476D-8F36-63CF4E195B09}" type="presParOf" srcId="{8436632A-8D7D-4189-94E0-89B9554556EB}" destId="{6F156DF8-0AD4-4A43-96C3-A4BEF7C9409B}" srcOrd="8" destOrd="0" presId="urn:microsoft.com/office/officeart/2008/layout/CircularPictureCallout"/>
    <dgm:cxn modelId="{395C6B02-08A3-43F4-8E37-2C510BF2B21E}" type="presParOf" srcId="{6F156DF8-0AD4-4A43-96C3-A4BEF7C9409B}" destId="{DCCDE7B4-F08B-4001-8EB4-7A6A04B0D1F4}" srcOrd="0" destOrd="0" presId="urn:microsoft.com/office/officeart/2008/layout/CircularPictureCallout"/>
    <dgm:cxn modelId="{6A4FDCFD-1108-47A5-BD28-0FB0000014C8}" type="presParOf" srcId="{8436632A-8D7D-4189-94E0-89B9554556EB}" destId="{47F8BE1C-0DB4-4760-8918-A9D2D6E05F0F}" srcOrd="9" destOrd="0" presId="urn:microsoft.com/office/officeart/2008/layout/CircularPictureCallout"/>
    <dgm:cxn modelId="{6DE6AC88-BBAB-4706-ADF5-CD896A2E40E0}" type="presParOf" srcId="{8436632A-8D7D-4189-94E0-89B9554556EB}" destId="{632FAB7B-FDCF-413E-8856-FDA98B67AD73}" srcOrd="10" destOrd="0" presId="urn:microsoft.com/office/officeart/2008/layout/CircularPictureCallout"/>
    <dgm:cxn modelId="{276CFBE0-635D-498C-BD2D-6BAC8C6515DC}" type="presParOf" srcId="{632FAB7B-FDCF-413E-8856-FDA98B67AD73}" destId="{D89B81DB-E037-4EB9-8AA0-72FDB49A134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8BE1C-0DB4-4760-8918-A9D2D6E05F0F}">
      <dsp:nvSpPr>
        <dsp:cNvPr id="0" name=""/>
        <dsp:cNvSpPr/>
      </dsp:nvSpPr>
      <dsp:spPr>
        <a:xfrm>
          <a:off x="2057453" y="3703686"/>
          <a:ext cx="413125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9D011-1088-4246-AAEE-DD2713A51F0D}">
      <dsp:nvSpPr>
        <dsp:cNvPr id="0" name=""/>
        <dsp:cNvSpPr/>
      </dsp:nvSpPr>
      <dsp:spPr>
        <a:xfrm>
          <a:off x="2057453" y="2263506"/>
          <a:ext cx="353872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7396A-CAA1-4C2E-B2E0-99F53C7ACB55}">
      <dsp:nvSpPr>
        <dsp:cNvPr id="0" name=""/>
        <dsp:cNvSpPr/>
      </dsp:nvSpPr>
      <dsp:spPr>
        <a:xfrm>
          <a:off x="2057453" y="823326"/>
          <a:ext cx="413125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A268-75B4-41B6-B62E-F6B4DDD14FFB}">
      <dsp:nvSpPr>
        <dsp:cNvPr id="0" name=""/>
        <dsp:cNvSpPr/>
      </dsp:nvSpPr>
      <dsp:spPr>
        <a:xfrm>
          <a:off x="53" y="206106"/>
          <a:ext cx="4114800" cy="41148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AFD07-4804-4A70-A703-19A397D1D5E8}">
      <dsp:nvSpPr>
        <dsp:cNvPr id="0" name=""/>
        <dsp:cNvSpPr/>
      </dsp:nvSpPr>
      <dsp:spPr>
        <a:xfrm>
          <a:off x="740717" y="2391064"/>
          <a:ext cx="2633472" cy="13578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u="sng" kern="1200" dirty="0" smtClean="0"/>
            <a:t>Pre-Screen</a:t>
          </a:r>
          <a:endParaRPr lang="en-US" sz="4800" u="sng" kern="1200" dirty="0"/>
        </a:p>
      </dsp:txBody>
      <dsp:txXfrm>
        <a:off x="740717" y="2391064"/>
        <a:ext cx="2633472" cy="1357884"/>
      </dsp:txXfrm>
    </dsp:sp>
    <dsp:sp modelId="{3D37FD05-71D0-4476-A1A2-B6A4E691C2E9}">
      <dsp:nvSpPr>
        <dsp:cNvPr id="0" name=""/>
        <dsp:cNvSpPr/>
      </dsp:nvSpPr>
      <dsp:spPr>
        <a:xfrm>
          <a:off x="5029202" y="151142"/>
          <a:ext cx="1629584" cy="139041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3504D-D31C-4395-ABB8-4ED5FD915612}">
      <dsp:nvSpPr>
        <dsp:cNvPr id="0" name=""/>
        <dsp:cNvSpPr/>
      </dsp:nvSpPr>
      <dsp:spPr>
        <a:xfrm>
          <a:off x="6805932" y="202538"/>
          <a:ext cx="1423614" cy="124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PHQ-9</a:t>
          </a:r>
          <a:endParaRPr lang="en-US" sz="3200" b="1" kern="1200" dirty="0"/>
        </a:p>
      </dsp:txBody>
      <dsp:txXfrm>
        <a:off x="6805932" y="202538"/>
        <a:ext cx="1423614" cy="1241575"/>
      </dsp:txXfrm>
    </dsp:sp>
    <dsp:sp modelId="{8C7AD055-B3A3-4B5F-B36C-14615B85D8F5}">
      <dsp:nvSpPr>
        <dsp:cNvPr id="0" name=""/>
        <dsp:cNvSpPr/>
      </dsp:nvSpPr>
      <dsp:spPr>
        <a:xfrm>
          <a:off x="4800603" y="1555209"/>
          <a:ext cx="1591156" cy="141659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72D96-1A74-48D7-80DA-860E258B5E7E}">
      <dsp:nvSpPr>
        <dsp:cNvPr id="0" name=""/>
        <dsp:cNvSpPr/>
      </dsp:nvSpPr>
      <dsp:spPr>
        <a:xfrm>
          <a:off x="6213401" y="1646286"/>
          <a:ext cx="1495150" cy="1234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  DAST</a:t>
          </a:r>
          <a:endParaRPr lang="en-US" sz="3200" b="1" kern="1200" dirty="0"/>
        </a:p>
      </dsp:txBody>
      <dsp:txXfrm>
        <a:off x="6213401" y="1646286"/>
        <a:ext cx="1495150" cy="1234440"/>
      </dsp:txXfrm>
    </dsp:sp>
    <dsp:sp modelId="{DCCDE7B4-F08B-4001-8EB4-7A6A04B0D1F4}">
      <dsp:nvSpPr>
        <dsp:cNvPr id="0" name=""/>
        <dsp:cNvSpPr/>
      </dsp:nvSpPr>
      <dsp:spPr>
        <a:xfrm>
          <a:off x="5410200" y="3009529"/>
          <a:ext cx="1557023" cy="138831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B81DB-E037-4EB9-8AA0-72FDB49A134A}">
      <dsp:nvSpPr>
        <dsp:cNvPr id="0" name=""/>
        <dsp:cNvSpPr/>
      </dsp:nvSpPr>
      <dsp:spPr>
        <a:xfrm>
          <a:off x="6805932" y="3086466"/>
          <a:ext cx="1343636" cy="1234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 AUDIT</a:t>
          </a:r>
          <a:endParaRPr lang="en-US" sz="3200" b="1" kern="1200" dirty="0"/>
        </a:p>
      </dsp:txBody>
      <dsp:txXfrm>
        <a:off x="6805932" y="3086466"/>
        <a:ext cx="1343636" cy="1234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0CCD2-7407-42CD-96F5-23AC2998E003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EC02-6406-4A64-AE25-794B2C55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9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89D-E4BE-43E6-A6DA-F9772E2874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1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Introduction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ONE Health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12F5A-99D8-48F3-ABE1-A98F4D437D6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EC02-6406-4A64-AE25-794B2C5528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2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Willie Sutton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EC02-6406-4A64-AE25-794B2C5528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9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4BB4-30D1-4801-A1AE-35BAD12F2C7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2108-7C83-488F-A965-4EC3EEE6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8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4BB4-30D1-4801-A1AE-35BAD12F2C7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2108-7C83-488F-A965-4EC3EEE6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3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4BB4-30D1-4801-A1AE-35BAD12F2C7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2108-7C83-488F-A965-4EC3EEE6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22D-D2A0-4C12-B298-AD5CADA88C92}" type="datetimeFigureOut">
              <a:rPr lang="en-US" smtClean="0">
                <a:solidFill>
                  <a:srgbClr val="04617B"/>
                </a:solidFill>
              </a:rPr>
              <a:pPr/>
              <a:t>6/14/2014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9737C7-9AB3-4DC6-99DD-09C98803B9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0157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22D-D2A0-4C12-B298-AD5CADA88C92}" type="datetimeFigureOut">
              <a:rPr lang="en-US" smtClean="0">
                <a:solidFill>
                  <a:srgbClr val="04617B"/>
                </a:solidFill>
              </a:rPr>
              <a:pPr/>
              <a:t>6/14/2014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7C7-9AB3-4DC6-99DD-09C98803B9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797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22D-D2A0-4C12-B298-AD5CADA88C92}" type="datetimeFigureOut">
              <a:rPr lang="en-US" smtClean="0">
                <a:solidFill>
                  <a:srgbClr val="04617B"/>
                </a:solidFill>
              </a:rPr>
              <a:pPr/>
              <a:t>6/14/2014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9737C7-9AB3-4DC6-99DD-09C98803B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49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22D-D2A0-4C12-B298-AD5CADA88C92}" type="datetimeFigureOut">
              <a:rPr lang="en-US" smtClean="0">
                <a:solidFill>
                  <a:srgbClr val="04617B"/>
                </a:solidFill>
              </a:rPr>
              <a:pPr/>
              <a:t>6/14/2014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7C7-9AB3-4DC6-99DD-09C98803B9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758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22D-D2A0-4C12-B298-AD5CADA88C92}" type="datetimeFigureOut">
              <a:rPr lang="en-US" smtClean="0">
                <a:solidFill>
                  <a:srgbClr val="04617B"/>
                </a:solidFill>
              </a:rPr>
              <a:pPr/>
              <a:t>6/14/2014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7C7-9AB3-4DC6-99DD-09C98803B9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3813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22D-D2A0-4C12-B298-AD5CADA88C92}" type="datetimeFigureOut">
              <a:rPr lang="en-US" smtClean="0">
                <a:solidFill>
                  <a:srgbClr val="04617B"/>
                </a:solidFill>
              </a:rPr>
              <a:pPr/>
              <a:t>6/14/2014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7C7-9AB3-4DC6-99DD-09C98803B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2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22D-D2A0-4C12-B298-AD5CADA88C92}" type="datetimeFigureOut">
              <a:rPr lang="en-US" smtClean="0">
                <a:solidFill>
                  <a:srgbClr val="04617B"/>
                </a:solidFill>
              </a:rPr>
              <a:pPr/>
              <a:t>6/14/2014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7C7-9AB3-4DC6-99DD-09C98803B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3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22D-D2A0-4C12-B298-AD5CADA88C92}" type="datetimeFigureOut">
              <a:rPr lang="en-US" smtClean="0">
                <a:solidFill>
                  <a:srgbClr val="04617B"/>
                </a:solidFill>
              </a:rPr>
              <a:pPr/>
              <a:t>6/14/2014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7C7-9AB3-4DC6-99DD-09C98803B9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43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4BB4-30D1-4801-A1AE-35BAD12F2C7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2108-7C83-488F-A965-4EC3EEE6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07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22D-D2A0-4C12-B298-AD5CADA88C92}" type="datetimeFigureOut">
              <a:rPr lang="en-US" smtClean="0">
                <a:solidFill>
                  <a:srgbClr val="04617B"/>
                </a:solidFill>
              </a:rPr>
              <a:pPr/>
              <a:t>6/14/2014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9737C7-9AB3-4DC6-99DD-09C98803B9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87530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22D-D2A0-4C12-B298-AD5CADA88C92}" type="datetimeFigureOut">
              <a:rPr lang="en-US" smtClean="0">
                <a:solidFill>
                  <a:srgbClr val="04617B"/>
                </a:solidFill>
              </a:rPr>
              <a:pPr/>
              <a:t>6/14/2014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7C7-9AB3-4DC6-99DD-09C98803B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66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22D-D2A0-4C12-B298-AD5CADA88C92}" type="datetimeFigureOut">
              <a:rPr lang="en-US" smtClean="0">
                <a:solidFill>
                  <a:srgbClr val="04617B"/>
                </a:solidFill>
              </a:rPr>
              <a:pPr/>
              <a:t>6/14/2014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7C7-9AB3-4DC6-99DD-09C98803B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9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4BB4-30D1-4801-A1AE-35BAD12F2C7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2108-7C83-488F-A965-4EC3EEE6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3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4BB4-30D1-4801-A1AE-35BAD12F2C7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2108-7C83-488F-A965-4EC3EEE6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4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4BB4-30D1-4801-A1AE-35BAD12F2C7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2108-7C83-488F-A965-4EC3EEE6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7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4BB4-30D1-4801-A1AE-35BAD12F2C7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2108-7C83-488F-A965-4EC3EEE6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5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4BB4-30D1-4801-A1AE-35BAD12F2C7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2108-7C83-488F-A965-4EC3EEE6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1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4BB4-30D1-4801-A1AE-35BAD12F2C7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2108-7C83-488F-A965-4EC3EEE6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4BB4-30D1-4801-A1AE-35BAD12F2C7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2108-7C83-488F-A965-4EC3EEE6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 t="90000" r="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4BB4-30D1-4801-A1AE-35BAD12F2C72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2108-7C83-488F-A965-4EC3EEE61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9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5EF22D-D2A0-4C12-B298-AD5CADA88C92}" type="datetimeFigureOut">
              <a:rPr lang="en-US" smtClean="0">
                <a:solidFill>
                  <a:srgbClr val="04617B"/>
                </a:solidFill>
              </a:rPr>
              <a:pPr/>
              <a:t>6/14/2014</a:t>
            </a:fld>
            <a:endParaRPr 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9737C7-9AB3-4DC6-99DD-09C98803B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7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ma.org/news/release.dT/effective-sept-1-ohio-medicaid-covers-sbirt-services/2236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90000" r="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 smtClean="0"/>
              <a:t>SBIRT: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Another Vital Sign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Behavioral Health Screening in the Primary Health Care Settings</a:t>
            </a:r>
          </a:p>
        </p:txBody>
      </p:sp>
    </p:spTree>
    <p:extLst>
      <p:ext uri="{BB962C8B-B14F-4D97-AF65-F5344CB8AC3E}">
        <p14:creationId xmlns:p14="http://schemas.microsoft.com/office/powerpoint/2010/main" val="21850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sz="4000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Man Sets </a:t>
            </a:r>
            <a:r>
              <a:rPr lang="en-US" sz="40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H</a:t>
            </a:r>
            <a:r>
              <a:rPr lang="en-US" sz="4000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imself </a:t>
            </a:r>
            <a:r>
              <a:rPr lang="en-US" sz="40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O</a:t>
            </a:r>
            <a:r>
              <a:rPr lang="en-US" sz="4000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n </a:t>
            </a:r>
            <a:r>
              <a:rPr lang="en-US" sz="40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F</a:t>
            </a:r>
            <a:r>
              <a:rPr lang="en-US" sz="4000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ire </a:t>
            </a:r>
            <a:r>
              <a:rPr lang="en-US" sz="40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O</a:t>
            </a:r>
            <a:r>
              <a:rPr lang="en-US" sz="4000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n </a:t>
            </a:r>
            <a:r>
              <a:rPr lang="en-US" sz="40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T</a:t>
            </a:r>
            <a:r>
              <a:rPr lang="en-US" sz="4000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he National Mall.</a:t>
            </a:r>
            <a:endParaRPr lang="en-US" sz="4000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0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000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Drunk pilot caught just before take-off. Was 4.5 times the legal limit to fly.</a:t>
            </a:r>
            <a:endParaRPr lang="en-US" sz="4000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61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i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Police Arrest </a:t>
            </a:r>
            <a:r>
              <a:rPr lang="en-US" sz="4000" i="1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Crea</a:t>
            </a:r>
            <a:r>
              <a:rPr lang="en-US" sz="4000" i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; City </a:t>
            </a:r>
            <a:r>
              <a:rPr lang="en-US" sz="4000" i="1" dirty="0">
                <a:latin typeface="Dotum" panose="020B0600000101010101" pitchFamily="34" charset="-127"/>
                <a:ea typeface="Dotum" panose="020B0600000101010101" pitchFamily="34" charset="-127"/>
              </a:rPr>
              <a:t>J</a:t>
            </a:r>
            <a:r>
              <a:rPr lang="en-US" sz="4000" i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udge </a:t>
            </a:r>
            <a:r>
              <a:rPr lang="en-US" sz="4000" i="1" dirty="0">
                <a:latin typeface="Dotum" panose="020B0600000101010101" pitchFamily="34" charset="-127"/>
                <a:ea typeface="Dotum" panose="020B0600000101010101" pitchFamily="34" charset="-127"/>
              </a:rPr>
              <a:t>O</a:t>
            </a:r>
            <a:r>
              <a:rPr lang="en-US" sz="4000" i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rders </a:t>
            </a:r>
            <a:r>
              <a:rPr lang="en-US" sz="4000" i="1" dirty="0">
                <a:latin typeface="Dotum" panose="020B0600000101010101" pitchFamily="34" charset="-127"/>
                <a:ea typeface="Dotum" panose="020B0600000101010101" pitchFamily="34" charset="-127"/>
              </a:rPr>
              <a:t>M</a:t>
            </a:r>
            <a:r>
              <a:rPr lang="en-US" sz="4000" i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ental Health Check. </a:t>
            </a:r>
            <a:endParaRPr lang="en-US" sz="4000" i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59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Why aren’t we (as medical professionals) doing a better job fixing them? Do we really understand the problem?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0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“You have to understand the problem before you can find the solution.”</a:t>
            </a:r>
          </a:p>
          <a:p>
            <a:pPr marL="457200" lvl="1" indent="0">
              <a:buNone/>
            </a:pPr>
            <a:r>
              <a:rPr lang="en-US" dirty="0"/>
              <a:t>					</a:t>
            </a:r>
            <a:r>
              <a:rPr lang="en-US" sz="2400" dirty="0"/>
              <a:t>John N. </a:t>
            </a:r>
            <a:r>
              <a:rPr lang="en-US" sz="2400" dirty="0" err="1"/>
              <a:t>Cernica</a:t>
            </a:r>
            <a:r>
              <a:rPr lang="en-US" sz="2400" dirty="0"/>
              <a:t>, Ph.D., PE</a:t>
            </a:r>
          </a:p>
          <a:p>
            <a:pPr marL="457200" lvl="1" indent="0">
              <a:buNone/>
            </a:pPr>
            <a:r>
              <a:rPr lang="en-US" sz="2400" dirty="0"/>
              <a:t>					Professor Emeritus, YSU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7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What are some of the Problems: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1. Identification </a:t>
            </a:r>
            <a:endParaRPr lang="en-US" sz="4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2. Treatment &amp; Referral</a:t>
            </a:r>
            <a:endParaRPr lang="en-US" sz="4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j-lt"/>
              </a:rPr>
              <a:t>3. Capacity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49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>
                <a:latin typeface="+mj-lt"/>
              </a:rPr>
              <a:t>Can medical patients also have behavioral health problems?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4400" b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4400" b="1" dirty="0" smtClean="0">
                <a:solidFill>
                  <a:prstClr val="black"/>
                </a:solidFill>
              </a:rPr>
              <a:t>Can behavioral health patients </a:t>
            </a:r>
            <a:r>
              <a:rPr lang="en-US" sz="4400" b="1" dirty="0">
                <a:solidFill>
                  <a:prstClr val="black"/>
                </a:solidFill>
              </a:rPr>
              <a:t>also have </a:t>
            </a:r>
            <a:r>
              <a:rPr lang="en-US" sz="4400" b="1" dirty="0" smtClean="0">
                <a:solidFill>
                  <a:prstClr val="black"/>
                </a:solidFill>
              </a:rPr>
              <a:t>medical problems</a:t>
            </a:r>
            <a:r>
              <a:rPr lang="en-US" sz="4400" b="1" dirty="0">
                <a:solidFill>
                  <a:prstClr val="black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701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Overlap of behavioral and physical needs: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25358" y="-304800"/>
            <a:ext cx="10058400" cy="6885016"/>
            <a:chOff x="-3174" y="6097"/>
            <a:chExt cx="9876710" cy="6845047"/>
          </a:xfrm>
        </p:grpSpPr>
        <p:pic>
          <p:nvPicPr>
            <p:cNvPr id="8" name="Pictur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954024"/>
              <a:ext cx="6096" cy="1524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3174" y="986421"/>
              <a:ext cx="44893" cy="4545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366257" y="1027491"/>
              <a:ext cx="5507279" cy="39723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3" name="Picture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247775" y="1657350"/>
              <a:ext cx="6645275" cy="301625"/>
            </a:xfrm>
            <a:prstGeom prst="rect">
              <a:avLst/>
            </a:prstGeom>
          </p:spPr>
        </p:pic>
        <p:pic>
          <p:nvPicPr>
            <p:cNvPr id="14" name="Picture 1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247775" y="1955800"/>
              <a:ext cx="6645275" cy="981075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247775" y="2933700"/>
              <a:ext cx="6645275" cy="984250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247775" y="3914775"/>
              <a:ext cx="6645275" cy="981075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247775" y="4892675"/>
              <a:ext cx="6645275" cy="981075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247774" y="5841200"/>
              <a:ext cx="6645275" cy="574675"/>
            </a:xfrm>
            <a:prstGeom prst="rect">
              <a:avLst/>
            </a:prstGeom>
          </p:spPr>
        </p:pic>
        <p:sp>
          <p:nvSpPr>
            <p:cNvPr id="19" name="Shape 224"/>
            <p:cNvSpPr/>
            <p:nvPr/>
          </p:nvSpPr>
          <p:spPr>
            <a:xfrm>
              <a:off x="6096" y="6097"/>
              <a:ext cx="9131046" cy="6845047"/>
            </a:xfrm>
            <a:custGeom>
              <a:avLst/>
              <a:gdLst/>
              <a:ahLst/>
              <a:cxnLst/>
              <a:rect l="0" t="0" r="0" b="0"/>
              <a:pathLst>
                <a:path w="9131046" h="6845047">
                  <a:moveTo>
                    <a:pt x="9131046" y="6845047"/>
                  </a:moveTo>
                  <a:lnTo>
                    <a:pt x="9131046" y="0"/>
                  </a:lnTo>
                  <a:lnTo>
                    <a:pt x="0" y="0"/>
                  </a:lnTo>
                  <a:lnTo>
                    <a:pt x="0" y="6845046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60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b="1" dirty="0" smtClean="0"/>
              <a:t>“A body must be treated as a whole and not as a series of parts.”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-Hippocrates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15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Health Diagnostic Rates for Behavioral Health in 2011 and 2012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3278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*From ONE Health Ohio annual UDS data.</a:t>
            </a:r>
          </a:p>
          <a:p>
            <a:r>
              <a:rPr lang="en-US" dirty="0"/>
              <a:t>**N=54,000 in 2012 and N=48,000 in 2011 (the entire population is the denominator)</a:t>
            </a:r>
          </a:p>
          <a:p>
            <a:r>
              <a:rPr lang="en-US" dirty="0"/>
              <a:t>***Also note:  2011 counted primary diagnosis only.  In 2012 the UDS counted any level of diagnosis. </a:t>
            </a:r>
          </a:p>
        </p:txBody>
      </p:sp>
    </p:spTree>
    <p:extLst>
      <p:ext uri="{BB962C8B-B14F-4D97-AF65-F5344CB8AC3E}">
        <p14:creationId xmlns:p14="http://schemas.microsoft.com/office/powerpoint/2010/main" val="31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+mj-lt"/>
              </a:rPr>
              <a:t>Should we routinely screen our medical patients for behavioral health problems?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>
                <a:latin typeface="+mj-lt"/>
              </a:rPr>
              <a:t>Why should we ask our medical patients anything about their behavioral health status?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97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“Because that’s where the patients are.”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44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Health SBIRT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a depression component to the pre-screening and screening process.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screen every patient with every medical visit. </a:t>
            </a:r>
          </a:p>
          <a:p>
            <a:pPr lvl="1"/>
            <a:r>
              <a:rPr lang="en-US" dirty="0" smtClean="0"/>
              <a:t>Average medical visit/patient/year = three.</a:t>
            </a:r>
          </a:p>
        </p:txBody>
      </p:sp>
    </p:spTree>
    <p:extLst>
      <p:ext uri="{BB962C8B-B14F-4D97-AF65-F5344CB8AC3E}">
        <p14:creationId xmlns:p14="http://schemas.microsoft.com/office/powerpoint/2010/main" val="38602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Health SBIRT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I:  All Medical patients 18 and older.</a:t>
            </a:r>
          </a:p>
          <a:p>
            <a:r>
              <a:rPr lang="en-US" dirty="0"/>
              <a:t>Phase II:  All Dental patients 18 and older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Phase III: SBIRT through the Juvenile Justice Courts</a:t>
            </a:r>
            <a:endParaRPr lang="en-US" dirty="0"/>
          </a:p>
          <a:p>
            <a:r>
              <a:rPr lang="en-US" dirty="0"/>
              <a:t>Phase </a:t>
            </a:r>
            <a:r>
              <a:rPr lang="en-US" dirty="0" smtClean="0"/>
              <a:t>IV:  </a:t>
            </a:r>
            <a:r>
              <a:rPr lang="en-US" dirty="0"/>
              <a:t>Pediatric </a:t>
            </a:r>
            <a:r>
              <a:rPr lang="en-US" dirty="0" smtClean="0"/>
              <a:t>outpatients </a:t>
            </a:r>
            <a:r>
              <a:rPr lang="en-US" dirty="0"/>
              <a:t>less than 18.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1295400"/>
            <a:ext cx="462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SBIRT Process at the Youngstown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95451"/>
              </p:ext>
            </p:extLst>
          </p:nvPr>
        </p:nvGraphicFramePr>
        <p:xfrm>
          <a:off x="457200" y="1143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9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64" y="990600"/>
            <a:ext cx="317961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9812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Pre-screening</a:t>
            </a:r>
          </a:p>
          <a:p>
            <a:r>
              <a:rPr lang="en-US" dirty="0" smtClean="0"/>
              <a:t>Questionnaire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57912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Adapted and modified from SBIRT Oregon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14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Are patients willing to tell? 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95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4617B"/>
                </a:solidFill>
              </a:rPr>
              <a:t>ONE Health</a:t>
            </a:r>
          </a:p>
        </p:txBody>
      </p:sp>
      <p:pic>
        <p:nvPicPr>
          <p:cNvPr id="17411" name="Picture 2" descr="mso4627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msoF74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2150" y="0"/>
            <a:ext cx="4630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352800" y="4303713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Arial Narrow" pitchFamily="34" charset="0"/>
              </a:rPr>
              <a:t>Cats &amp; Dogs</a:t>
            </a:r>
          </a:p>
        </p:txBody>
      </p:sp>
    </p:spTree>
    <p:extLst>
      <p:ext uri="{BB962C8B-B14F-4D97-AF65-F5344CB8AC3E}">
        <p14:creationId xmlns:p14="http://schemas.microsoft.com/office/powerpoint/2010/main" val="3528419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2" y="304800"/>
            <a:ext cx="8229600" cy="1143000"/>
          </a:xfrm>
        </p:spPr>
        <p:txBody>
          <a:bodyPr/>
          <a:lstStyle/>
          <a:p>
            <a:r>
              <a:rPr lang="en-US" dirty="0" smtClean="0"/>
              <a:t>People Want to Tell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528669"/>
              </p:ext>
            </p:extLst>
          </p:nvPr>
        </p:nvGraphicFramePr>
        <p:xfrm>
          <a:off x="152400" y="2362200"/>
          <a:ext cx="8915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Kept</a:t>
                      </a:r>
                      <a:r>
                        <a:rPr lang="en-US" baseline="0" dirty="0" smtClean="0"/>
                        <a:t> Appointments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Screened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Refused</a:t>
                      </a:r>
                      <a:endParaRPr lang="en-US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3125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2482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86</a:t>
                      </a:r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029200"/>
            <a:ext cx="814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*During the SBIRT test period of February 17</a:t>
            </a:r>
            <a:r>
              <a:rPr lang="en-US" baseline="30000" dirty="0" smtClean="0"/>
              <a:t>th</a:t>
            </a:r>
            <a:r>
              <a:rPr lang="en-US" dirty="0" smtClean="0"/>
              <a:t> through August 17</a:t>
            </a:r>
            <a:r>
              <a:rPr lang="en-US" baseline="30000" dirty="0" smtClean="0"/>
              <a:t>th</a:t>
            </a:r>
            <a:r>
              <a:rPr lang="en-US" dirty="0" smtClean="0"/>
              <a:t>, 2013 at one site.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SBIRT Identification Rates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" y="2590800"/>
            <a:ext cx="9105600" cy="158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2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Want To Tell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301893"/>
              </p:ext>
            </p:extLst>
          </p:nvPr>
        </p:nvGraphicFramePr>
        <p:xfrm>
          <a:off x="457200" y="1600200"/>
          <a:ext cx="8229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</a:rPr>
                        <a:t>Prior to seeing the doctor, you were asked questions about your alcohol/drug use and mood today. Were you upset by having to complete these questions?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u="none" strike="noStrike" dirty="0" smtClean="0">
                          <a:effectLst/>
                        </a:rPr>
                        <a:t>14 (9%)</a:t>
                      </a:r>
                      <a:endParaRPr lang="en-US" sz="4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u="none" strike="noStrike" dirty="0" smtClean="0">
                          <a:effectLst/>
                        </a:rPr>
                        <a:t>137 (91%)</a:t>
                      </a:r>
                      <a:endParaRPr lang="en-US" sz="4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1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Want To Tell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401901"/>
              </p:ext>
            </p:extLst>
          </p:nvPr>
        </p:nvGraphicFramePr>
        <p:xfrm>
          <a:off x="457200" y="1600200"/>
          <a:ext cx="8229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</a:rPr>
                        <a:t>If questions about drug/ alcohol use and mood can help doctors improve care, would you recommend that others complete them?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u="none" strike="noStrike" dirty="0" smtClean="0">
                          <a:effectLst/>
                        </a:rPr>
                        <a:t>148 (99%)</a:t>
                      </a:r>
                      <a:endParaRPr lang="en-US" sz="4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u="none" strike="noStrike" dirty="0" smtClean="0">
                          <a:effectLst/>
                        </a:rPr>
                        <a:t>1 (1%)</a:t>
                      </a:r>
                      <a:endParaRPr lang="en-US" sz="4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1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+mj-lt"/>
              </a:rPr>
              <a:t>“</a:t>
            </a:r>
            <a:r>
              <a:rPr lang="en-US" sz="4400" b="1" dirty="0">
                <a:latin typeface="+mj-lt"/>
              </a:rPr>
              <a:t>If you ask, they will tell.”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sz="2400" dirty="0" smtClean="0"/>
              <a:t>Ronald Dwinnells, M.D.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They Tell, Do We Act?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229600" cy="24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2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of the SBIRT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Patients have no problems talking with providers about their behavioral health problems when asked.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Medical providers seem to have a problem talking to their patients about behavioral health issues (after the patient admits to having problems).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Medical providers are reluctant to “officially” diagnose behavioral health issues.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d</a:t>
            </a:r>
            <a:r>
              <a:rPr lang="en-US" b="1" dirty="0" smtClean="0"/>
              <a:t>on’t </a:t>
            </a:r>
            <a:r>
              <a:rPr lang="en-US" b="1" dirty="0"/>
              <a:t>p</a:t>
            </a:r>
            <a:r>
              <a:rPr lang="en-US" b="1" dirty="0" smtClean="0"/>
              <a:t>atients </a:t>
            </a:r>
            <a:r>
              <a:rPr lang="en-US" b="1" dirty="0"/>
              <a:t>t</a:t>
            </a:r>
            <a:r>
              <a:rPr lang="en-US" b="1" dirty="0" smtClean="0"/>
              <a:t>ell unless asked?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Patients </a:t>
            </a:r>
            <a:r>
              <a:rPr lang="en-US" dirty="0"/>
              <a:t>who go </a:t>
            </a:r>
            <a:r>
              <a:rPr lang="en-US" dirty="0" smtClean="0"/>
              <a:t>to </a:t>
            </a:r>
            <a:r>
              <a:rPr lang="en-US" dirty="0"/>
              <a:t>medical doctors </a:t>
            </a:r>
            <a:r>
              <a:rPr lang="en-US" dirty="0" smtClean="0"/>
              <a:t>have been conditioned to think that doctors only take care of physical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Don’t Providers </a:t>
            </a:r>
            <a:r>
              <a:rPr lang="en-US" dirty="0"/>
              <a:t>A</a:t>
            </a:r>
            <a:r>
              <a:rPr lang="en-US" dirty="0" smtClean="0"/>
              <a:t>ddress </a:t>
            </a:r>
            <a:r>
              <a:rPr lang="en-US" dirty="0"/>
              <a:t>T</a:t>
            </a:r>
            <a:r>
              <a:rPr lang="en-US" dirty="0" smtClean="0"/>
              <a:t>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Providers are uncomfortable with the subject and not very well trained or up-to-date on these matters.</a:t>
            </a:r>
          </a:p>
          <a:p>
            <a:pPr lvl="1"/>
            <a:r>
              <a:rPr lang="en-US" dirty="0" smtClean="0"/>
              <a:t>A busy medical provider does not have time for it. (15-20 minute patient visit appointments)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reimbursement structure is poor for this service.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for SBIRT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 improve our </a:t>
            </a:r>
            <a:r>
              <a:rPr lang="en-US" u="sng" dirty="0" smtClean="0"/>
              <a:t>identification, intervention, treatment and referral</a:t>
            </a:r>
            <a:r>
              <a:rPr lang="en-US" dirty="0" smtClean="0"/>
              <a:t> rates of medical patients with behavioral health issues.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35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 and Disclaimers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16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Rates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2465" y="2256746"/>
            <a:ext cx="5499069" cy="321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3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Study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2465" y="2256746"/>
            <a:ext cx="5499069" cy="321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0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Kept Referral Appointment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779527"/>
              </p:ext>
            </p:extLst>
          </p:nvPr>
        </p:nvGraphicFramePr>
        <p:xfrm>
          <a:off x="457200" y="20574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Site\Condition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YCHC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*YCHC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WWCHC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WWCHC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17.64%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4572000"/>
            <a:ext cx="213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Six month test site.</a:t>
            </a:r>
          </a:p>
        </p:txBody>
      </p:sp>
    </p:spTree>
    <p:extLst>
      <p:ext uri="{BB962C8B-B14F-4D97-AF65-F5344CB8AC3E}">
        <p14:creationId xmlns:p14="http://schemas.microsoft.com/office/powerpoint/2010/main" val="2082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Up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Staff time for training:	</a:t>
            </a:r>
            <a:r>
              <a:rPr lang="en-US" dirty="0"/>
              <a:t> </a:t>
            </a:r>
            <a:r>
              <a:rPr lang="en-US" dirty="0" smtClean="0"/>
              <a:t>          $ 731.01</a:t>
            </a:r>
          </a:p>
          <a:p>
            <a:pPr marL="457200" lvl="1" indent="0">
              <a:buNone/>
            </a:pPr>
            <a:r>
              <a:rPr lang="en-US" dirty="0" smtClean="0"/>
              <a:t>Paper supplies:			</a:t>
            </a:r>
            <a:r>
              <a:rPr lang="en-US" dirty="0"/>
              <a:t> </a:t>
            </a:r>
            <a:r>
              <a:rPr lang="en-US" dirty="0" smtClean="0"/>
              <a:t>__</a:t>
            </a:r>
            <a:r>
              <a:rPr lang="en-US" u="sng" dirty="0" smtClean="0"/>
              <a:t>35.00</a:t>
            </a:r>
          </a:p>
          <a:p>
            <a:pPr marL="457200" lvl="1" indent="0">
              <a:buNone/>
            </a:pPr>
            <a:r>
              <a:rPr lang="en-US" dirty="0" smtClean="0"/>
              <a:t>Total Start up costs		</a:t>
            </a:r>
            <a:r>
              <a:rPr lang="en-US" dirty="0"/>
              <a:t> </a:t>
            </a:r>
            <a:r>
              <a:rPr lang="en-US" dirty="0" smtClean="0"/>
              <a:t>$766.01</a:t>
            </a:r>
          </a:p>
        </p:txBody>
      </p:sp>
    </p:spTree>
    <p:extLst>
      <p:ext uri="{BB962C8B-B14F-4D97-AF65-F5344CB8AC3E}">
        <p14:creationId xmlns:p14="http://schemas.microsoft.com/office/powerpoint/2010/main" val="8284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Billable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www.osma.org/news/release.dT/effective-sept-1-ohio-medicaid-covers-sbirt-services/2236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(As of September 1, 2013)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The </a:t>
            </a:r>
            <a:r>
              <a:rPr lang="en-US" b="1" dirty="0"/>
              <a:t>Medicaid Fee </a:t>
            </a:r>
            <a:r>
              <a:rPr lang="en-US" b="1" dirty="0" smtClean="0"/>
              <a:t>Schedule:</a:t>
            </a:r>
            <a:endParaRPr lang="en-US" b="1" dirty="0"/>
          </a:p>
          <a:p>
            <a:r>
              <a:rPr lang="en-US" sz="2600" dirty="0"/>
              <a:t>  G0396 </a:t>
            </a:r>
            <a:r>
              <a:rPr lang="en-US" sz="2600" dirty="0" err="1"/>
              <a:t>Alc</a:t>
            </a:r>
            <a:r>
              <a:rPr lang="en-US" sz="2600" dirty="0"/>
              <a:t>/Sub Abuse test intervention 15-30 min- </a:t>
            </a:r>
            <a:r>
              <a:rPr lang="en-US" sz="2600" dirty="0" smtClean="0"/>
              <a:t>$25.05</a:t>
            </a:r>
            <a:endParaRPr lang="en-US" sz="2600" dirty="0"/>
          </a:p>
          <a:p>
            <a:r>
              <a:rPr lang="en-US" dirty="0"/>
              <a:t>  </a:t>
            </a:r>
            <a:r>
              <a:rPr lang="en-US" sz="2600" dirty="0"/>
              <a:t>G0397 </a:t>
            </a:r>
            <a:r>
              <a:rPr lang="en-US" sz="2600" dirty="0" err="1"/>
              <a:t>Alc</a:t>
            </a:r>
            <a:r>
              <a:rPr lang="en-US" sz="2600" dirty="0"/>
              <a:t>/Sub Abuse test intervention over 30 min- </a:t>
            </a:r>
            <a:r>
              <a:rPr lang="en-US" sz="2600" dirty="0" smtClean="0"/>
              <a:t>$47.68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Conclusions about SBIRT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Improved awareness of patient’s behavioral health status by medical providers and support staff.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Improved diagnostic rates.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Patients do not have a problem disclosing their behavioral health issues.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Time commitment is minimal.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is minimal start-up costs.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dirty="0"/>
              <a:t>don’t go to </a:t>
            </a:r>
            <a:r>
              <a:rPr lang="en-US" dirty="0" smtClean="0"/>
              <a:t>referrals once they leave the office.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Medical providers </a:t>
            </a:r>
            <a:r>
              <a:rPr lang="en-US" dirty="0" smtClean="0"/>
              <a:t>are not too good </a:t>
            </a:r>
            <a:r>
              <a:rPr lang="en-US" dirty="0"/>
              <a:t>with interventions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SBIRT save lives!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Integrative or collaborative Health Care </a:t>
            </a:r>
            <a:r>
              <a:rPr lang="en-US" dirty="0" smtClean="0"/>
              <a:t>Delivery system.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PCMH or Health Home development.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Encourage implementation of SBIRT at all medical practices.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Encourage legislative advocacy to support screening and integrative efforts.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" y="0"/>
            <a:ext cx="9162880" cy="686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9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236"/>
            <a:ext cx="5797550" cy="629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2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Ronald </a:t>
            </a:r>
            <a:r>
              <a:rPr lang="en-US" dirty="0" err="1" smtClean="0"/>
              <a:t>Dwinnells</a:t>
            </a:r>
            <a:r>
              <a:rPr lang="en-US" dirty="0" smtClean="0"/>
              <a:t>, M.D.</a:t>
            </a:r>
          </a:p>
          <a:p>
            <a:pPr marL="0" indent="0" algn="ctr">
              <a:buNone/>
            </a:pPr>
            <a:r>
              <a:rPr lang="en-US" dirty="0" smtClean="0"/>
              <a:t>726 Wick Avenue</a:t>
            </a:r>
          </a:p>
          <a:p>
            <a:pPr marL="0" indent="0" algn="ctr">
              <a:buNone/>
            </a:pPr>
            <a:r>
              <a:rPr lang="en-US" dirty="0" smtClean="0"/>
              <a:t>Youngstown, Ohio 44505</a:t>
            </a:r>
          </a:p>
          <a:p>
            <a:pPr marL="0" indent="0" algn="ctr">
              <a:buNone/>
            </a:pPr>
            <a:r>
              <a:rPr lang="en-US" dirty="0" smtClean="0"/>
              <a:t>330-747-2330</a:t>
            </a:r>
          </a:p>
          <a:p>
            <a:pPr marL="0" indent="0" algn="ctr">
              <a:buNone/>
            </a:pPr>
            <a:r>
              <a:rPr lang="en-US" dirty="0" smtClean="0"/>
              <a:t>rdwinnells@onehealthohio.org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16" y="174790"/>
            <a:ext cx="5733784" cy="5951374"/>
          </a:xfrm>
        </p:spPr>
      </p:pic>
    </p:spTree>
    <p:extLst>
      <p:ext uri="{BB962C8B-B14F-4D97-AF65-F5344CB8AC3E}">
        <p14:creationId xmlns:p14="http://schemas.microsoft.com/office/powerpoint/2010/main" val="37046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>
                <a:latin typeface="+mj-lt"/>
              </a:rPr>
              <a:t>Do we have a PROBLEM with  behavioral health issues?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07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000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Shooting rampage at Navy Yard in D.C. leaves 13 dead.</a:t>
            </a:r>
            <a:endParaRPr lang="en-US" sz="4000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677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000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Woman Killed </a:t>
            </a:r>
            <a:r>
              <a:rPr lang="en-US" sz="40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I</a:t>
            </a:r>
            <a:r>
              <a:rPr lang="en-US" sz="4000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n D.C. Chase </a:t>
            </a:r>
            <a:r>
              <a:rPr lang="en-US" sz="40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W</a:t>
            </a:r>
            <a:r>
              <a:rPr lang="en-US" sz="4000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as </a:t>
            </a:r>
            <a:r>
              <a:rPr lang="en-US" sz="40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D</a:t>
            </a:r>
            <a:r>
              <a:rPr lang="en-US" sz="4000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elusional…</a:t>
            </a:r>
            <a:endParaRPr lang="en-US" sz="4000" i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934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3739</TotalTime>
  <Words>833</Words>
  <Application>Microsoft Office PowerPoint</Application>
  <PresentationFormat>On-screen Show (4:3)</PresentationFormat>
  <Paragraphs>195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Equity</vt:lpstr>
      <vt:lpstr>SBIRT: Another Vital Sign</vt:lpstr>
      <vt:lpstr>Quote</vt:lpstr>
      <vt:lpstr>PowerPoint Presentation</vt:lpstr>
      <vt:lpstr>Disclosures and Disclaimers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aren’t we (as medical professionals) doing a better job fixing them? Do we really understand the problem?</vt:lpstr>
      <vt:lpstr>Quote</vt:lpstr>
      <vt:lpstr>PowerPoint Presentation</vt:lpstr>
      <vt:lpstr>Identification</vt:lpstr>
      <vt:lpstr>PowerPoint Presentation</vt:lpstr>
      <vt:lpstr>PowerPoint Presentation</vt:lpstr>
      <vt:lpstr>PowerPoint Presentation</vt:lpstr>
      <vt:lpstr>ONE Health Diagnostic Rates for Behavioral Health in 2011 and 2012 </vt:lpstr>
      <vt:lpstr>PowerPoint Presentation</vt:lpstr>
      <vt:lpstr>PowerPoint Presentation</vt:lpstr>
      <vt:lpstr>PowerPoint Presentation</vt:lpstr>
      <vt:lpstr>ONE Health SBIRT</vt:lpstr>
      <vt:lpstr>ONE Health SBIRT</vt:lpstr>
      <vt:lpstr>PowerPoint Presentation</vt:lpstr>
      <vt:lpstr>PowerPoint Presentation</vt:lpstr>
      <vt:lpstr>PowerPoint Presentation</vt:lpstr>
      <vt:lpstr>PowerPoint Presentation</vt:lpstr>
      <vt:lpstr>People Want to Tell</vt:lpstr>
      <vt:lpstr>SBIRT Identification Rates</vt:lpstr>
      <vt:lpstr>People Want To Tell</vt:lpstr>
      <vt:lpstr>People Want To Tell</vt:lpstr>
      <vt:lpstr>PowerPoint Presentation</vt:lpstr>
      <vt:lpstr>When They Tell, Do We Act?</vt:lpstr>
      <vt:lpstr>Conclusions of the SBIRT Trial</vt:lpstr>
      <vt:lpstr>Why don’t patients tell unless asked?</vt:lpstr>
      <vt:lpstr>Why Don’t Providers Address This?</vt:lpstr>
      <vt:lpstr>Goal for SBIRT </vt:lpstr>
      <vt:lpstr>Diagnosis Rates</vt:lpstr>
      <vt:lpstr>Time Study</vt:lpstr>
      <vt:lpstr>Kept Referral Appointment Rates</vt:lpstr>
      <vt:lpstr>Start Up Costs</vt:lpstr>
      <vt:lpstr>Billable Service</vt:lpstr>
      <vt:lpstr>Some Conclusions about SBIRT</vt:lpstr>
      <vt:lpstr>Some Conclusions</vt:lpstr>
      <vt:lpstr>WHERE do we go from here?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Dwinnells, MD</dc:creator>
  <cp:lastModifiedBy>Ronald Dwinnells, MD</cp:lastModifiedBy>
  <cp:revision>96</cp:revision>
  <dcterms:created xsi:type="dcterms:W3CDTF">2014-02-05T18:45:46Z</dcterms:created>
  <dcterms:modified xsi:type="dcterms:W3CDTF">2014-06-14T11:58:21Z</dcterms:modified>
</cp:coreProperties>
</file>